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15" r:id="rId5"/>
    <p:sldId id="320" r:id="rId6"/>
    <p:sldId id="322" r:id="rId7"/>
    <p:sldId id="282" r:id="rId8"/>
    <p:sldId id="295" r:id="rId9"/>
    <p:sldId id="316" r:id="rId10"/>
    <p:sldId id="317" r:id="rId11"/>
    <p:sldId id="318" r:id="rId12"/>
    <p:sldId id="296" r:id="rId13"/>
    <p:sldId id="319" r:id="rId14"/>
    <p:sldId id="297" r:id="rId15"/>
    <p:sldId id="298" r:id="rId16"/>
    <p:sldId id="306" r:id="rId17"/>
    <p:sldId id="299" r:id="rId18"/>
    <p:sldId id="307" r:id="rId19"/>
    <p:sldId id="300" r:id="rId20"/>
    <p:sldId id="301" r:id="rId21"/>
    <p:sldId id="302" r:id="rId22"/>
    <p:sldId id="304" r:id="rId23"/>
    <p:sldId id="29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659"/>
    <a:srgbClr val="83A83F"/>
    <a:srgbClr val="FBA93D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14665-C50D-3F62-A991-08F92E6E1071}" v="737" dt="2025-03-10T18:52:10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8" autoAdjust="0"/>
    <p:restoredTop sz="95706" autoAdjust="0"/>
  </p:normalViewPr>
  <p:slideViewPr>
    <p:cSldViewPr snapToGrid="0">
      <p:cViewPr varScale="1">
        <p:scale>
          <a:sx n="69" d="100"/>
          <a:sy n="69" d="100"/>
        </p:scale>
        <p:origin x="77" y="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342BB-B465-1A3D-28BC-F5045ABD0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18505" r="10666" b="20673"/>
          <a:stretch/>
        </p:blipFill>
        <p:spPr>
          <a:xfrm>
            <a:off x="0" y="146817"/>
            <a:ext cx="9144000" cy="351136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80A5-0A88-072D-D373-1B79DB1B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827" y="3658183"/>
            <a:ext cx="5911495" cy="2851456"/>
          </a:xfrm>
        </p:spPr>
        <p:txBody>
          <a:bodyPr anchor="ctr">
            <a:normAutofit lnSpcReduction="10000"/>
          </a:bodyPr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b="1" i="0" baseline="30000" dirty="0">
                <a:solidFill>
                  <a:srgbClr val="000000"/>
                </a:solidFill>
                <a:effectLst/>
                <a:latin typeface="system-ui"/>
              </a:rPr>
              <a:t>10 </a:t>
            </a:r>
            <a:r>
              <a:rPr lang="es-ES" b="0" i="0" dirty="0">
                <a:solidFill>
                  <a:srgbClr val="000000"/>
                </a:solidFill>
                <a:effectLst/>
                <a:latin typeface="system-ui"/>
              </a:rPr>
              <a:t>Porque si alguno te ve a ti, que tienes conocimiento, sentado a la mesa en un lugar de ídolos, la conciencia de aquel que es débil, ¿no será estimulada a comer de lo sacrificado a los ídolos? </a:t>
            </a:r>
            <a:r>
              <a:rPr lang="es-ES" b="1" i="0" baseline="30000" dirty="0">
                <a:solidFill>
                  <a:srgbClr val="000000"/>
                </a:solidFill>
                <a:effectLst/>
                <a:latin typeface="system-ui"/>
              </a:rPr>
              <a:t>11 </a:t>
            </a:r>
            <a:r>
              <a:rPr lang="es-ES" b="0" i="0" dirty="0">
                <a:solidFill>
                  <a:srgbClr val="000000"/>
                </a:solidFill>
                <a:effectLst/>
                <a:latin typeface="system-ui"/>
              </a:rPr>
              <a:t>Y por el conocimiento tuyo, se perderá el hermano débil por quien Cristo murió.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(1 Cor.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 8:10-11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latin typeface="Calibri"/>
                <a:ea typeface="Times New Roman" panose="02020603050405020304" pitchFamily="18" charset="0"/>
                <a:cs typeface="Arial"/>
              </a:rPr>
              <a:t>Todas las citas bíblicas están tomadas de la Nueva Versión Reina Valera®. © 1982 por Thomas Nelson, Inc. Usada con permiso. Todos los derechos reservados</a:t>
            </a:r>
            <a:endParaRPr lang="en-US" sz="1300" dirty="0">
              <a:effectLst/>
              <a:latin typeface="Calibri"/>
              <a:ea typeface="Times New Roman" panose="02020603050405020304" pitchFamily="18" charset="0"/>
              <a:cs typeface="Arial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C5468-2E27-9AF9-E8A7-9D00C2F6695F}"/>
              </a:ext>
            </a:extLst>
          </p:cNvPr>
          <p:cNvSpPr/>
          <p:nvPr/>
        </p:nvSpPr>
        <p:spPr>
          <a:xfrm>
            <a:off x="173598" y="4206748"/>
            <a:ext cx="3040036" cy="175432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Revision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 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Publicacion</a:t>
            </a:r>
            <a:endParaRPr lang="en-US" sz="3600" b="1" dirty="0">
              <a:solidFill>
                <a:srgbClr val="B9565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5E1EC-2B3D-B92F-74BA-AE9AEC3DD826}"/>
              </a:ext>
            </a:extLst>
          </p:cNvPr>
          <p:cNvCxnSpPr/>
          <p:nvPr/>
        </p:nvCxnSpPr>
        <p:spPr>
          <a:xfrm flipH="1">
            <a:off x="3224956" y="4020230"/>
            <a:ext cx="7549" cy="22461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935C890-2269-E49E-86DF-C211A0DE5924}"/>
              </a:ext>
            </a:extLst>
          </p:cNvPr>
          <p:cNvSpPr/>
          <p:nvPr/>
        </p:nvSpPr>
        <p:spPr>
          <a:xfrm flipH="1">
            <a:off x="-1277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B95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DF8B0AC-4967-3644-B916-F6C2ECC53264}"/>
              </a:ext>
            </a:extLst>
          </p:cNvPr>
          <p:cNvSpPr/>
          <p:nvPr/>
        </p:nvSpPr>
        <p:spPr>
          <a:xfrm flipH="1">
            <a:off x="297180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83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E8FE71-03A0-CB9B-C12A-D84F3A382A80}"/>
              </a:ext>
            </a:extLst>
          </p:cNvPr>
          <p:cNvSpPr/>
          <p:nvPr/>
        </p:nvSpPr>
        <p:spPr>
          <a:xfrm flipH="1">
            <a:off x="6071330" y="6628431"/>
            <a:ext cx="3200400" cy="230430"/>
          </a:xfrm>
          <a:prstGeom prst="parallelogram">
            <a:avLst>
              <a:gd name="adj" fmla="val 43583"/>
            </a:avLst>
          </a:prstGeom>
          <a:solidFill>
            <a:srgbClr val="FBA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5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204762" y="547471"/>
            <a:ext cx="8864454" cy="608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fruto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amor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gozo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paz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paciencia,benignidad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Fe,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mansedumbre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templanza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 tales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hay ley  . 24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son de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cristo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carne con  with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pasionesy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deseos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Si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vivimos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Espiritu,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andemos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tambien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8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8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8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crucificado la carne con sus pasiones y deseos.</a:t>
            </a:r>
          </a:p>
          <a:p>
            <a:pPr algn="l"/>
            <a:r>
              <a:rPr lang="es-ES" sz="28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8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Espíritu.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5" y="701824"/>
            <a:ext cx="8567275" cy="522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		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Inicios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las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Oraciones</a:t>
            </a:r>
            <a:endParaRPr lang="en-US" sz="2000" b="1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000" dirty="0"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fruto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espiritu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amor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gozo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paz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paciencia,benignidad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Bondad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Fe,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mansedumbre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templanza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 tales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cosas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hay ley  . 24 </a:t>
            </a:r>
            <a:r>
              <a:rPr lang="en-US" sz="2000" dirty="0" err="1"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son de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cristo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carne con  with </a:t>
            </a: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pasionesy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deseos</a:t>
            </a:r>
            <a:r>
              <a:rPr lang="en-US" sz="20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vivimos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Espiritu,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andemos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tambien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spiritu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M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as el fruto del Espíritu es amor, gozo, paz, paciencia, benignidad, bondad, fe,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24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P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ero los que son de Cristo han crucificado la carne con sus pasiones y deseos.</a:t>
            </a:r>
          </a:p>
          <a:p>
            <a:pPr algn="l"/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S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i vivimos por el Espíritu, andemos también por el Espíritu.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0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615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		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 de las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oraciones</a:t>
            </a:r>
            <a:endParaRPr lang="en-US" sz="2000" b="1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 gozo), paz, paciencia, Benignidad, bondad, Fe,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 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system-ui"/>
              </a:rPr>
              <a:t>.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system-ui"/>
              </a:rPr>
              <a:t>cRucificado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 la carne con sus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system-ui"/>
              </a:rPr>
              <a:t>pasionesy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 deseo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system-ui"/>
              </a:rPr>
              <a:t>s</a:t>
            </a:r>
          </a:p>
          <a:p>
            <a:pPr algn="l"/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andemos” también por el Espíritu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system-ui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.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crucificado la carne con sus pasiones y deseos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. 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</a:t>
            </a:r>
            <a:r>
              <a:rPr lang="es-ES" sz="2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.</a:t>
            </a:r>
            <a:endParaRPr lang="en-US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9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6B3B-7818-D365-5BDE-6B8169C5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367"/>
            <a:ext cx="7886700" cy="4397045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67 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Así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Jesús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preguntó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doce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: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tkinson Hyperlegible"/>
              </a:rPr>
              <a:t>“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¿También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ustedes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marcharse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 ” 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68 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 “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Señor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dirty="0">
                <a:solidFill>
                  <a:srgbClr val="000000"/>
                </a:solidFill>
                <a:latin typeface="system-ui"/>
              </a:rPr>
              <a:t>,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contestó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Simón Pedro, ¿a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iremos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 Tú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tienes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palabras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vida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eterna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.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69 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nosotros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creído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sabemos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tú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Santo de Dios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tkinson Hyperlegible"/>
              </a:rPr>
              <a:t>.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tkinson Hyperlegible"/>
              </a:rPr>
              <a:t>”</a:t>
            </a:r>
            <a:endParaRPr lang="en-US" b="0" i="0" u="none" strike="noStrike" dirty="0">
              <a:solidFill>
                <a:srgbClr val="000000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en-US" dirty="0">
              <a:solidFill>
                <a:srgbClr val="33445C"/>
              </a:solidFill>
              <a:latin typeface="Atkinson Hyperlegible"/>
            </a:endParaRP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67 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Así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Jesús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preguntó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doce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¿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También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ustedes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marcharse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</a:t>
            </a:r>
          </a:p>
          <a:p>
            <a:pPr marL="0" indent="0" algn="l">
              <a:buNone/>
            </a:pP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68 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Señor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contestó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Simón Pedro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—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¿a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quién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iremos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? Tú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tienes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palabras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vida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eterna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. </a:t>
            </a:r>
            <a:r>
              <a:rPr lang="en-US" b="1" i="0" u="none" strike="noStrike" baseline="30000" dirty="0">
                <a:solidFill>
                  <a:srgbClr val="000000"/>
                </a:solidFill>
                <a:effectLst/>
                <a:latin typeface="system-ui"/>
              </a:rPr>
              <a:t>69 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nosotros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hemos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creído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, 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sabemos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tú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system-ui"/>
              </a:rPr>
              <a:t>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ystem-ui"/>
              </a:rPr>
              <a:t> Santo de Dios.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CFF89-9E64-1011-7CEF-074E410AA029}"/>
              </a:ext>
            </a:extLst>
          </p:cNvPr>
          <p:cNvSpPr txBox="1"/>
          <p:nvPr/>
        </p:nvSpPr>
        <p:spPr>
          <a:xfrm>
            <a:off x="628649" y="676894"/>
            <a:ext cx="31694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Juan 6:		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Comillas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978754" cy="628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		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Deberian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haber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Signos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Interrogacion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fruto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amor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gozo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paz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paciencia,benignidad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Fe,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mansedumbre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templanza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 tales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hay ley  . 24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son de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cristo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carne con  with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pasionesy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deseos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Si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vivimos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Espiritu,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andemos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tambien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crucificado la carne con sus pasiones y deseos.</a:t>
            </a:r>
          </a:p>
          <a:p>
            <a:pPr algn="l"/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Espíritu. 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2026-3CC9-C287-2DA4-9A3121F7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2545"/>
            <a:ext cx="7921584" cy="4217260"/>
          </a:xfrm>
        </p:spPr>
        <p:txBody>
          <a:bodyPr/>
          <a:lstStyle/>
          <a:p>
            <a:pPr marL="0" indent="0">
              <a:buNone/>
            </a:pPr>
            <a:r>
              <a:rPr lang="en-US" baseline="30000" dirty="0">
                <a:solidFill>
                  <a:schemeClr val="tx1"/>
                </a:solidFill>
                <a:latin typeface="Atkinson Hyperlegible"/>
                <a:cs typeface="Arial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Después de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esto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, Jesús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fue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al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otro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lado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del mar de Galilea,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de Tiberias. </a:t>
            </a:r>
            <a:r>
              <a:rPr lang="en-US" b="1" baseline="30000" dirty="0">
                <a:solidFill>
                  <a:schemeClr val="tx1"/>
                </a:solidFill>
                <a:latin typeface="Arial"/>
                <a:cs typeface="Arial"/>
              </a:rPr>
              <a:t>2 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Y le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seguía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gran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multitud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porque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veían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las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señales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que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hacía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enfermos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 </a:t>
            </a:r>
            <a:r>
              <a:rPr lang="en-US" b="1" baseline="30000" dirty="0">
                <a:solidFill>
                  <a:schemeClr val="tx1"/>
                </a:solidFill>
                <a:latin typeface="Arial"/>
                <a:cs typeface="Arial"/>
              </a:rPr>
              <a:t>3 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Entonces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subió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Jesús a un monte, y se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sentó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allí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con sus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discípulos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 </a:t>
            </a:r>
            <a:r>
              <a:rPr lang="en-US" b="1" baseline="30000" dirty="0">
                <a:solidFill>
                  <a:schemeClr val="tx1"/>
                </a:solidFill>
                <a:latin typeface="Arial"/>
                <a:cs typeface="Arial"/>
              </a:rPr>
              <a:t>4 </a:t>
            </a:r>
            <a:r>
              <a:rPr lang="en-US" b="1" baseline="30000" dirty="0">
                <a:solidFill>
                  <a:schemeClr val="tx1"/>
                </a:solidFill>
                <a:highlight>
                  <a:srgbClr val="FFFF00"/>
                </a:highlight>
                <a:latin typeface="Arial"/>
                <a:cs typeface="Arial"/>
              </a:rPr>
              <a:t>(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Y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estaba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cerca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pascua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, la fiesta de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judíos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rial"/>
                <a:cs typeface="Arial"/>
              </a:rPr>
              <a:t>)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en-US" b="1" baseline="30000" dirty="0">
                <a:solidFill>
                  <a:schemeClr val="tx1"/>
                </a:solidFill>
                <a:latin typeface="Arial"/>
                <a:cs typeface="Arial"/>
              </a:rPr>
              <a:t>5 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Cuando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alzó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Jesús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ojos, y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vio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que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había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venido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él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gran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multitud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dijo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a Felipe: ¿De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dónde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compraremos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pan para que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coman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estos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? </a:t>
            </a:r>
            <a:r>
              <a:rPr lang="en-US" b="1" baseline="30000" dirty="0">
                <a:solidFill>
                  <a:schemeClr val="tx1"/>
                </a:solidFill>
                <a:latin typeface="Arial"/>
                <a:cs typeface="Arial"/>
              </a:rPr>
              <a:t>6 </a:t>
            </a:r>
            <a:r>
              <a:rPr lang="en-US" b="1" baseline="30000" dirty="0">
                <a:solidFill>
                  <a:schemeClr val="tx1"/>
                </a:solidFill>
                <a:highlight>
                  <a:srgbClr val="FFFF00"/>
                </a:highlight>
                <a:latin typeface="Arial"/>
                <a:cs typeface="Arial"/>
              </a:rPr>
              <a:t>(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Pero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esto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decía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probarle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;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porque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él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sabía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lo que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había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"/>
                <a:cs typeface="Arial"/>
              </a:rPr>
              <a:t>hacer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rial"/>
                <a:cs typeface="Arial"/>
              </a:rPr>
              <a:t>)</a:t>
            </a:r>
            <a:r>
              <a:rPr lang="en-US" dirty="0">
                <a:solidFill>
                  <a:schemeClr val="tx1"/>
                </a:solidFill>
                <a:latin typeface="Atkinson Hyperlegible"/>
                <a:cs typeface="Arial"/>
              </a:rPr>
              <a:t> </a:t>
            </a:r>
            <a:endParaRPr lang="en-US" dirty="0">
              <a:solidFill>
                <a:schemeClr val="tx1"/>
              </a:solidFill>
              <a:latin typeface="Atkinson Hyperlegible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87591-F7B9-DA26-35EB-14C073A83674}"/>
              </a:ext>
            </a:extLst>
          </p:cNvPr>
          <p:cNvSpPr txBox="1"/>
          <p:nvPr/>
        </p:nvSpPr>
        <p:spPr>
          <a:xfrm>
            <a:off x="640525" y="866899"/>
            <a:ext cx="6935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Juan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6:		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Parentesis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7474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		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Deberian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haber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Parentesis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000" b="1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rial"/>
                <a:ea typeface="Calibri"/>
                <a:cs typeface="Times New Roman"/>
              </a:rPr>
              <a:t>22</a:t>
            </a:r>
            <a:r>
              <a:rPr lang="en-US" sz="2400" dirty="0">
                <a:latin typeface="Arial"/>
                <a:ea typeface="Calibri"/>
                <a:cs typeface="Arial"/>
              </a:rPr>
              <a:t> Pero </a:t>
            </a:r>
            <a:r>
              <a:rPr lang="en-US" sz="2400" dirty="0" err="1">
                <a:latin typeface="Arial"/>
                <a:ea typeface="Calibri"/>
                <a:cs typeface="Arial"/>
              </a:rPr>
              <a:t>el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fruto</a:t>
            </a:r>
            <a:r>
              <a:rPr lang="en-US" sz="2400" dirty="0">
                <a:latin typeface="Arial"/>
                <a:ea typeface="Calibri"/>
                <a:cs typeface="Arial"/>
              </a:rPr>
              <a:t> del</a:t>
            </a:r>
            <a:r>
              <a:rPr lang="en-US" sz="2400" b="1" dirty="0">
                <a:latin typeface="Arial"/>
                <a:ea typeface="Calibri"/>
                <a:cs typeface="Arial"/>
              </a:rPr>
              <a:t> </a:t>
            </a:r>
            <a:r>
              <a:rPr lang="en-US" sz="2400" dirty="0">
                <a:latin typeface="Arial"/>
                <a:ea typeface="Calibri"/>
                <a:cs typeface="Arial"/>
              </a:rPr>
              <a:t>Espíritu es amor, </a:t>
            </a:r>
            <a:r>
              <a:rPr lang="en-US" sz="2400" dirty="0" err="1">
                <a:latin typeface="Arial"/>
                <a:ea typeface="Calibri"/>
                <a:cs typeface="Arial"/>
              </a:rPr>
              <a:t>gozo</a:t>
            </a:r>
            <a:r>
              <a:rPr lang="en-US" sz="2400" dirty="0">
                <a:highlight>
                  <a:srgbClr val="00FFFF"/>
                </a:highlight>
                <a:latin typeface="Arial"/>
                <a:ea typeface="Calibri"/>
                <a:cs typeface="Arial"/>
              </a:rPr>
              <a:t>)</a:t>
            </a:r>
            <a:r>
              <a:rPr lang="en-US" sz="2400" dirty="0">
                <a:latin typeface="Arial"/>
                <a:ea typeface="Calibri"/>
                <a:cs typeface="Arial"/>
              </a:rPr>
              <a:t>, </a:t>
            </a:r>
            <a:r>
              <a:rPr lang="en-US" sz="2400" dirty="0" err="1">
                <a:latin typeface="Arial"/>
                <a:ea typeface="Calibri"/>
                <a:cs typeface="Arial"/>
              </a:rPr>
              <a:t>paz</a:t>
            </a:r>
            <a:r>
              <a:rPr lang="en-US" sz="2400" dirty="0">
                <a:latin typeface="Arial"/>
                <a:ea typeface="Calibri"/>
                <a:cs typeface="Arial"/>
              </a:rPr>
              <a:t>, </a:t>
            </a:r>
            <a:r>
              <a:rPr lang="en-US" sz="2400" dirty="0" err="1">
                <a:latin typeface="Arial"/>
                <a:ea typeface="Calibri"/>
                <a:cs typeface="Arial"/>
              </a:rPr>
              <a:t>paciencia</a:t>
            </a:r>
            <a:r>
              <a:rPr lang="en-US" sz="2400" dirty="0">
                <a:latin typeface="Arial"/>
                <a:ea typeface="Calibri"/>
                <a:cs typeface="Arial"/>
              </a:rPr>
              <a:t>, Bondad, </a:t>
            </a:r>
            <a:r>
              <a:rPr lang="en-US" sz="2400" dirty="0" err="1">
                <a:latin typeface="Arial"/>
                <a:ea typeface="Calibri"/>
                <a:cs typeface="Arial"/>
              </a:rPr>
              <a:t>benignidad</a:t>
            </a:r>
            <a:r>
              <a:rPr lang="en-US" sz="2400" dirty="0">
                <a:latin typeface="Arial"/>
                <a:ea typeface="Calibri"/>
                <a:cs typeface="Arial"/>
              </a:rPr>
              <a:t>, Fe, </a:t>
            </a:r>
            <a:r>
              <a:rPr lang="en-US" sz="2400" dirty="0" err="1">
                <a:latin typeface="Arial"/>
                <a:ea typeface="Calibri"/>
                <a:cs typeface="Arial"/>
              </a:rPr>
              <a:t>mansedumbre</a:t>
            </a:r>
            <a:r>
              <a:rPr lang="en-US" sz="2400" dirty="0">
                <a:latin typeface="Arial"/>
                <a:ea typeface="Calibri"/>
                <a:cs typeface="Arial"/>
              </a:rPr>
              <a:t> y </a:t>
            </a:r>
            <a:r>
              <a:rPr lang="en-US" sz="2400" dirty="0" err="1">
                <a:latin typeface="Arial"/>
                <a:ea typeface="Calibri"/>
                <a:cs typeface="Arial"/>
              </a:rPr>
              <a:t>dominio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propio</a:t>
            </a:r>
            <a:r>
              <a:rPr lang="en-US" sz="2400" dirty="0">
                <a:latin typeface="Arial"/>
                <a:ea typeface="Calibri"/>
                <a:cs typeface="Arial"/>
              </a:rPr>
              <a:t>; contra tales </a:t>
            </a:r>
            <a:r>
              <a:rPr lang="en-US" sz="2400" dirty="0" err="1">
                <a:latin typeface="Arial"/>
                <a:ea typeface="Calibri"/>
                <a:cs typeface="Arial"/>
              </a:rPr>
              <a:t>cosas</a:t>
            </a:r>
            <a:r>
              <a:rPr lang="en-US" sz="2400" dirty="0">
                <a:latin typeface="Arial"/>
                <a:ea typeface="Calibri"/>
                <a:cs typeface="Arial"/>
              </a:rPr>
              <a:t> no hay ley.</a:t>
            </a:r>
          </a:p>
          <a:p>
            <a:r>
              <a:rPr lang="en-US" sz="2400" dirty="0">
                <a:latin typeface="Arial"/>
                <a:ea typeface="Calibri"/>
                <a:cs typeface="Arial"/>
              </a:rPr>
              <a:t>24 </a:t>
            </a:r>
            <a:r>
              <a:rPr lang="en-US" sz="2400" dirty="0" err="1">
                <a:latin typeface="Arial"/>
                <a:ea typeface="Calibri"/>
                <a:cs typeface="Arial"/>
              </a:rPr>
              <a:t>Aquellos</a:t>
            </a:r>
            <a:r>
              <a:rPr lang="en-US" sz="2400" dirty="0">
                <a:latin typeface="Arial"/>
                <a:ea typeface="Calibri"/>
                <a:cs typeface="Arial"/>
              </a:rPr>
              <a:t> que </a:t>
            </a:r>
            <a:r>
              <a:rPr lang="en-US" sz="2400" dirty="0" err="1">
                <a:latin typeface="Arial"/>
                <a:ea typeface="Calibri"/>
                <a:cs typeface="Arial"/>
              </a:rPr>
              <a:t>pertenecen</a:t>
            </a:r>
            <a:r>
              <a:rPr lang="en-US" sz="2400" dirty="0">
                <a:latin typeface="Arial"/>
                <a:ea typeface="Calibri"/>
                <a:cs typeface="Arial"/>
              </a:rPr>
              <a:t> a </a:t>
            </a:r>
            <a:r>
              <a:rPr lang="en-US" sz="2400" dirty="0" err="1">
                <a:latin typeface="Arial"/>
                <a:ea typeface="Calibri"/>
                <a:cs typeface="Arial"/>
              </a:rPr>
              <a:t>cristo</a:t>
            </a:r>
            <a:r>
              <a:rPr lang="en-US" sz="2400" dirty="0">
                <a:latin typeface="Arial"/>
                <a:ea typeface="Calibri"/>
                <a:cs typeface="Arial"/>
              </a:rPr>
              <a:t> Jesús </a:t>
            </a:r>
            <a:r>
              <a:rPr lang="en-US" sz="2400" dirty="0" err="1">
                <a:latin typeface="Arial"/>
                <a:ea typeface="Calibri"/>
                <a:cs typeface="Arial"/>
              </a:rPr>
              <a:t>han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cRucificado</a:t>
            </a:r>
            <a:r>
              <a:rPr lang="en-US" sz="2400" dirty="0">
                <a:latin typeface="Arial"/>
                <a:ea typeface="Calibri"/>
                <a:cs typeface="Arial"/>
              </a:rPr>
              <a:t> la carne con sus </a:t>
            </a:r>
            <a:r>
              <a:rPr lang="en-US" sz="2400" dirty="0" err="1">
                <a:latin typeface="Arial"/>
                <a:ea typeface="Calibri"/>
                <a:cs typeface="Arial"/>
              </a:rPr>
              <a:t>pasionesa</a:t>
            </a:r>
            <a:r>
              <a:rPr lang="en-US" sz="2400" dirty="0">
                <a:latin typeface="Arial"/>
                <a:ea typeface="Calibri"/>
                <a:cs typeface="Arial"/>
              </a:rPr>
              <a:t> y </a:t>
            </a:r>
            <a:r>
              <a:rPr lang="en-US" sz="2400" dirty="0" err="1">
                <a:latin typeface="Arial"/>
                <a:ea typeface="Calibri"/>
                <a:cs typeface="Arial"/>
              </a:rPr>
              <a:t>deseos</a:t>
            </a:r>
            <a:r>
              <a:rPr lang="en-US" sz="2400" dirty="0">
                <a:latin typeface="Arial"/>
                <a:ea typeface="Calibri"/>
                <a:cs typeface="Arial"/>
              </a:rPr>
              <a:t>.</a:t>
            </a:r>
          </a:p>
          <a:p>
            <a:r>
              <a:rPr lang="en-US" sz="2400" dirty="0">
                <a:latin typeface="Arial"/>
                <a:ea typeface="Calibri"/>
                <a:cs typeface="Arial"/>
              </a:rPr>
              <a:t>25 Si </a:t>
            </a:r>
            <a:r>
              <a:rPr lang="en-US" sz="2400" dirty="0" err="1">
                <a:latin typeface="Arial"/>
                <a:ea typeface="Calibri"/>
                <a:cs typeface="Arial"/>
              </a:rPr>
              <a:t>vivimos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por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el</a:t>
            </a:r>
            <a:r>
              <a:rPr lang="en-US" sz="2400" dirty="0">
                <a:latin typeface="Arial"/>
                <a:ea typeface="Calibri"/>
                <a:cs typeface="Arial"/>
              </a:rPr>
              <a:t> Espíritu, </a:t>
            </a:r>
            <a:r>
              <a:rPr lang="en-US" sz="2400" dirty="0" err="1">
                <a:latin typeface="Arial"/>
                <a:ea typeface="Calibri"/>
                <a:cs typeface="Arial"/>
              </a:rPr>
              <a:t>andemos</a:t>
            </a:r>
            <a:r>
              <a:rPr lang="en-US" sz="2400" dirty="0">
                <a:latin typeface="Arial"/>
                <a:ea typeface="Calibri"/>
                <a:cs typeface="Arial"/>
              </a:rPr>
              <a:t> también </a:t>
            </a:r>
            <a:r>
              <a:rPr lang="en-US" sz="2400" dirty="0" err="1">
                <a:latin typeface="Arial"/>
                <a:ea typeface="Calibri"/>
                <a:cs typeface="Arial"/>
              </a:rPr>
              <a:t>por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el</a:t>
            </a:r>
            <a:r>
              <a:rPr lang="en-US" sz="2400" dirty="0">
                <a:latin typeface="Arial"/>
                <a:ea typeface="Calibri"/>
                <a:cs typeface="Arial"/>
              </a:rPr>
              <a:t> </a:t>
            </a:r>
            <a:r>
              <a:rPr lang="en-US" sz="2400" dirty="0" err="1">
                <a:latin typeface="Arial"/>
                <a:ea typeface="Calibri"/>
                <a:cs typeface="Arial"/>
              </a:rPr>
              <a:t>espíritu</a:t>
            </a:r>
            <a:r>
              <a:rPr lang="en-US" sz="2400" dirty="0">
                <a:latin typeface="Arial"/>
                <a:ea typeface="Calibri"/>
                <a:cs typeface="Arial"/>
              </a:rPr>
              <a:t>?</a:t>
            </a:r>
            <a:endParaRPr lang="en-US" sz="24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7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7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7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7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7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7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</a:t>
            </a:r>
            <a:r>
              <a:rPr lang="es-ES" sz="2700" b="0" i="0" dirty="0" err="1">
                <a:solidFill>
                  <a:srgbClr val="000000"/>
                </a:solidFill>
                <a:effectLst/>
                <a:latin typeface="system-ui"/>
              </a:rPr>
              <a:t>Jesus</a:t>
            </a:r>
            <a:r>
              <a:rPr lang="es-ES" sz="2700" b="0" i="0" dirty="0">
                <a:solidFill>
                  <a:srgbClr val="000000"/>
                </a:solidFill>
                <a:effectLst/>
                <a:latin typeface="system-ui"/>
              </a:rPr>
              <a:t> han crucificado la carne con sus pasiones y deseos.</a:t>
            </a:r>
          </a:p>
          <a:p>
            <a:pPr algn="l"/>
            <a:r>
              <a:rPr lang="es-ES" sz="27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7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Espíritu. 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86093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85515"/>
            <a:ext cx="8813508" cy="5870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		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Mayusculas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Nombres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Lugares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b="1" dirty="0" err="1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ngles)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a typeface="+mn-lt"/>
                <a:cs typeface="+mn-lt"/>
              </a:rPr>
              <a:t>22 Pero </a:t>
            </a:r>
            <a:r>
              <a:rPr lang="en-US" sz="2400" dirty="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fruto</a:t>
            </a:r>
            <a:r>
              <a:rPr lang="en-US" sz="2400" dirty="0">
                <a:ea typeface="+mn-lt"/>
                <a:cs typeface="+mn-lt"/>
              </a:rPr>
              <a:t> DEL</a:t>
            </a:r>
            <a:r>
              <a:rPr lang="en-US" sz="2400" b="1" dirty="0">
                <a:ea typeface="+mn-lt"/>
                <a:cs typeface="+mn-lt"/>
              </a:rPr>
              <a:t> </a:t>
            </a:r>
            <a:r>
              <a:rPr lang="en-US" sz="2400" b="1" dirty="0" err="1">
                <a:highlight>
                  <a:srgbClr val="00FFFF"/>
                </a:highlight>
                <a:ea typeface="+mn-lt"/>
                <a:cs typeface="+mn-lt"/>
              </a:rPr>
              <a:t>e</a:t>
            </a:r>
            <a:r>
              <a:rPr lang="en-US" sz="2400" dirty="0" err="1">
                <a:ea typeface="+mn-lt"/>
                <a:cs typeface="+mn-lt"/>
              </a:rPr>
              <a:t>spíritu</a:t>
            </a:r>
            <a:r>
              <a:rPr lang="en-US" sz="2400" dirty="0">
                <a:ea typeface="+mn-lt"/>
                <a:cs typeface="+mn-lt"/>
              </a:rPr>
              <a:t> es amor, </a:t>
            </a:r>
            <a:r>
              <a:rPr lang="en-US" sz="2400" dirty="0" err="1">
                <a:ea typeface="+mn-lt"/>
                <a:cs typeface="+mn-lt"/>
              </a:rPr>
              <a:t>gozo</a:t>
            </a:r>
            <a:r>
              <a:rPr lang="en-US" sz="2400" dirty="0">
                <a:ea typeface="+mn-lt"/>
                <a:cs typeface="+mn-lt"/>
              </a:rPr>
              <a:t>), </a:t>
            </a:r>
            <a:r>
              <a:rPr lang="en-US" sz="2400" dirty="0" err="1">
                <a:ea typeface="+mn-lt"/>
                <a:cs typeface="+mn-lt"/>
              </a:rPr>
              <a:t>paz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paciencia</a:t>
            </a:r>
            <a:r>
              <a:rPr lang="en-US" sz="2400" dirty="0">
                <a:ea typeface="+mn-lt"/>
                <a:cs typeface="+mn-lt"/>
              </a:rPr>
              <a:t>, Bondad, </a:t>
            </a:r>
            <a:r>
              <a:rPr lang="en-US" sz="2400" dirty="0" err="1">
                <a:ea typeface="+mn-lt"/>
                <a:cs typeface="+mn-lt"/>
              </a:rPr>
              <a:t>benignidad</a:t>
            </a:r>
            <a:r>
              <a:rPr lang="en-US" sz="2400" dirty="0">
                <a:ea typeface="+mn-lt"/>
                <a:cs typeface="+mn-lt"/>
              </a:rPr>
              <a:t>, Fe, </a:t>
            </a:r>
            <a:r>
              <a:rPr lang="en-US" sz="2400" dirty="0" err="1">
                <a:ea typeface="+mn-lt"/>
                <a:cs typeface="+mn-lt"/>
              </a:rPr>
              <a:t>mansedumbre</a:t>
            </a:r>
            <a:r>
              <a:rPr lang="en-US" sz="2400" dirty="0">
                <a:ea typeface="+mn-lt"/>
                <a:cs typeface="+mn-lt"/>
              </a:rPr>
              <a:t> y </a:t>
            </a:r>
            <a:r>
              <a:rPr lang="en-US" sz="2400" dirty="0" err="1">
                <a:ea typeface="+mn-lt"/>
                <a:cs typeface="+mn-lt"/>
              </a:rPr>
              <a:t>dominio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propio</a:t>
            </a:r>
            <a:r>
              <a:rPr lang="en-US" sz="2400" dirty="0">
                <a:ea typeface="+mn-lt"/>
                <a:cs typeface="+mn-lt"/>
              </a:rPr>
              <a:t>; contra tales </a:t>
            </a:r>
            <a:r>
              <a:rPr lang="en-US" sz="2400" dirty="0" err="1">
                <a:ea typeface="+mn-lt"/>
                <a:cs typeface="+mn-lt"/>
              </a:rPr>
              <a:t>cosas</a:t>
            </a:r>
            <a:r>
              <a:rPr lang="en-US" sz="2400" dirty="0">
                <a:ea typeface="+mn-lt"/>
                <a:cs typeface="+mn-lt"/>
              </a:rPr>
              <a:t> no hay ley.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24 </a:t>
            </a:r>
            <a:r>
              <a:rPr lang="en-US" sz="2400" dirty="0" err="1">
                <a:ea typeface="+mn-lt"/>
                <a:cs typeface="+mn-lt"/>
              </a:rPr>
              <a:t>Aquellos</a:t>
            </a:r>
            <a:r>
              <a:rPr lang="en-US" sz="2400" dirty="0">
                <a:ea typeface="+mn-lt"/>
                <a:cs typeface="+mn-lt"/>
              </a:rPr>
              <a:t> que </a:t>
            </a:r>
            <a:r>
              <a:rPr lang="en-US" sz="2400" dirty="0" err="1">
                <a:ea typeface="+mn-lt"/>
                <a:cs typeface="+mn-lt"/>
              </a:rPr>
              <a:t>pertenecen</a:t>
            </a:r>
            <a:r>
              <a:rPr lang="en-US" sz="2400" dirty="0">
                <a:ea typeface="+mn-lt"/>
                <a:cs typeface="+mn-lt"/>
              </a:rPr>
              <a:t> a </a:t>
            </a:r>
            <a:r>
              <a:rPr lang="en-US" sz="2400" dirty="0" err="1">
                <a:highlight>
                  <a:srgbClr val="00FFFF"/>
                </a:highlight>
                <a:ea typeface="+mn-lt"/>
                <a:cs typeface="+mn-lt"/>
              </a:rPr>
              <a:t>c</a:t>
            </a:r>
            <a:r>
              <a:rPr lang="en-US" sz="2400" dirty="0" err="1">
                <a:ea typeface="+mn-lt"/>
                <a:cs typeface="+mn-lt"/>
              </a:rPr>
              <a:t>risto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highlight>
                  <a:srgbClr val="00FFFF"/>
                </a:highlight>
                <a:ea typeface="+mn-lt"/>
                <a:cs typeface="+mn-lt"/>
              </a:rPr>
              <a:t>J</a:t>
            </a:r>
            <a:r>
              <a:rPr lang="en-US" sz="2400" dirty="0">
                <a:ea typeface="+mn-lt"/>
                <a:cs typeface="+mn-lt"/>
              </a:rPr>
              <a:t>esús </a:t>
            </a:r>
            <a:r>
              <a:rPr lang="en-US" sz="2400" dirty="0" err="1">
                <a:ea typeface="+mn-lt"/>
                <a:cs typeface="+mn-lt"/>
              </a:rPr>
              <a:t>han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cRucificado</a:t>
            </a:r>
            <a:r>
              <a:rPr lang="en-US" sz="2400" dirty="0">
                <a:ea typeface="+mn-lt"/>
                <a:cs typeface="+mn-lt"/>
              </a:rPr>
              <a:t> la carne con sus </a:t>
            </a:r>
            <a:r>
              <a:rPr lang="en-US" sz="2400" dirty="0" err="1">
                <a:ea typeface="+mn-lt"/>
                <a:cs typeface="+mn-lt"/>
              </a:rPr>
              <a:t>pasionesa</a:t>
            </a:r>
            <a:r>
              <a:rPr lang="en-US" sz="2400" dirty="0">
                <a:ea typeface="+mn-lt"/>
                <a:cs typeface="+mn-lt"/>
              </a:rPr>
              <a:t> y </a:t>
            </a:r>
            <a:r>
              <a:rPr lang="en-US" sz="2400" dirty="0" err="1">
                <a:ea typeface="+mn-lt"/>
                <a:cs typeface="+mn-lt"/>
              </a:rPr>
              <a:t>deseos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25 Si </a:t>
            </a:r>
            <a:r>
              <a:rPr lang="en-US" sz="2400" dirty="0" err="1">
                <a:ea typeface="+mn-lt"/>
                <a:cs typeface="+mn-lt"/>
              </a:rPr>
              <a:t>vivimos</a:t>
            </a:r>
            <a:r>
              <a:rPr lang="en-US" sz="2400" dirty="0">
                <a:ea typeface="+mn-lt"/>
                <a:cs typeface="+mn-lt"/>
              </a:rPr>
              <a:t> por el </a:t>
            </a:r>
            <a:r>
              <a:rPr lang="en-US" sz="2400" dirty="0">
                <a:highlight>
                  <a:srgbClr val="00FFFF"/>
                </a:highlight>
                <a:ea typeface="+mn-lt"/>
                <a:cs typeface="+mn-lt"/>
              </a:rPr>
              <a:t>E</a:t>
            </a:r>
            <a:r>
              <a:rPr lang="en-US" sz="2400" dirty="0">
                <a:ea typeface="+mn-lt"/>
                <a:cs typeface="+mn-lt"/>
              </a:rPr>
              <a:t>spíritu, andemos también </a:t>
            </a:r>
            <a:r>
              <a:rPr lang="en-US" sz="2400" dirty="0" err="1">
                <a:ea typeface="+mn-lt"/>
                <a:cs typeface="+mn-lt"/>
              </a:rPr>
              <a:t>por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el</a:t>
            </a:r>
            <a:r>
              <a:rPr lang="en-US" sz="2400" dirty="0" err="1">
                <a:highlight>
                  <a:srgbClr val="00FFFF"/>
                </a:highlight>
                <a:ea typeface="+mn-lt"/>
                <a:cs typeface="+mn-lt"/>
              </a:rPr>
              <a:t>e</a:t>
            </a:r>
            <a:r>
              <a:rPr lang="en-US" sz="2400" dirty="0" err="1">
                <a:ea typeface="+mn-lt"/>
                <a:cs typeface="+mn-lt"/>
              </a:rPr>
              <a:t>spíritu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Mas el fruto del </a:t>
            </a:r>
            <a:r>
              <a:rPr lang="es-ES" sz="2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E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spíritu es amor, gozo, paz, paciencia, benignidad, bondad, fe,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Pero los que son de </a:t>
            </a:r>
            <a:r>
              <a:rPr lang="es-ES" sz="2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C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risto </a:t>
            </a:r>
            <a:r>
              <a:rPr lang="es-ES" sz="25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J</a:t>
            </a:r>
            <a:r>
              <a:rPr lang="es-ES" sz="2500" b="0" i="0" dirty="0" err="1">
                <a:solidFill>
                  <a:srgbClr val="000000"/>
                </a:solidFill>
                <a:effectLst/>
                <a:latin typeface="system-ui"/>
              </a:rPr>
              <a:t>esus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 han crucificado la carne con sus pasiones y deseos. 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Si vivimos por el </a:t>
            </a:r>
            <a:r>
              <a:rPr lang="es-ES" sz="2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E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spíritu, andemos también por el </a:t>
            </a:r>
            <a:r>
              <a:rPr lang="es-ES" sz="25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E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spíritu. 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495630"/>
            <a:ext cx="8813508" cy="6494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Galatas 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5:		</a:t>
            </a:r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fruto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amor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gozo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paz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paciencia,benignidad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Bondad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Fe,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mansedumbre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templanza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 tales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cosas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hay 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ley  .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24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son de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cristo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Jesus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ucificado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carne con  with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pasion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deseo</a:t>
            </a:r>
            <a:r>
              <a:rPr lang="en-US" sz="2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Si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vivimos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Espiritu,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andemos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tambien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 err="1"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r>
              <a:rPr lang="en-US" sz="2400" dirty="0" err="1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piritu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22 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23 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24 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crucificado la carne con sus pasiones y deseos.</a:t>
            </a:r>
          </a:p>
          <a:p>
            <a:pPr algn="l"/>
            <a:r>
              <a:rPr lang="es-ES" sz="2500" b="1" i="0" baseline="30000" dirty="0">
                <a:solidFill>
                  <a:srgbClr val="000000"/>
                </a:solidFill>
                <a:effectLst/>
                <a:latin typeface="system-ui"/>
              </a:rPr>
              <a:t>25 </a:t>
            </a:r>
            <a:r>
              <a:rPr lang="es-ES" sz="25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Espíritu. </a:t>
            </a:r>
            <a:endParaRPr lang="en-US" sz="25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aseline="30000" dirty="0">
              <a:effectLst/>
              <a:latin typeface="Arial"/>
              <a:ea typeface="Calibri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3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165246" y="504510"/>
            <a:ext cx="8813508" cy="57545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Arial"/>
                <a:ea typeface="Calibri"/>
                <a:cs typeface="Times New Roman"/>
              </a:rPr>
              <a:t>De Galatas</a:t>
            </a:r>
            <a:r>
              <a:rPr lang="en-US" sz="2000" b="1" dirty="0">
                <a:effectLst/>
                <a:latin typeface="Arial"/>
                <a:ea typeface="Calibri"/>
                <a:cs typeface="Times New Roman"/>
              </a:rPr>
              <a:t> 5:		</a:t>
            </a:r>
            <a:r>
              <a:rPr lang="en-US" sz="2000" b="1" dirty="0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El </a:t>
            </a:r>
            <a:r>
              <a:rPr lang="en-US" sz="2000" b="1" dirty="0" err="1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Numero</a:t>
            </a:r>
            <a:r>
              <a:rPr lang="en-US" sz="2000" b="1" dirty="0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 Correcto de </a:t>
            </a:r>
            <a:r>
              <a:rPr lang="en-US" sz="2000" b="1" dirty="0" err="1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los</a:t>
            </a:r>
            <a:r>
              <a:rPr lang="en-US" sz="2000" b="1" dirty="0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 </a:t>
            </a:r>
            <a:r>
              <a:rPr lang="en-US" sz="2000" b="1" dirty="0" err="1">
                <a:highlight>
                  <a:srgbClr val="FFFF00"/>
                </a:highlight>
                <a:latin typeface="Arial"/>
                <a:ea typeface="Calibri"/>
                <a:cs typeface="Times New Roman"/>
              </a:rPr>
              <a:t>Versiculos</a:t>
            </a:r>
            <a:endParaRPr lang="en-US" sz="2000" b="1" dirty="0">
              <a:effectLst/>
              <a:highlight>
                <a:srgbClr val="FFFF00"/>
              </a:highlight>
              <a:latin typeface="Arial"/>
              <a:ea typeface="Calibri"/>
              <a:cs typeface="Times New Roman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00FFFF"/>
                </a:highlight>
                <a:latin typeface="Arial"/>
                <a:ea typeface="Calibri"/>
                <a:cs typeface="Times New Roman"/>
              </a:rPr>
              <a:t>22</a:t>
            </a:r>
            <a:r>
              <a:rPr lang="en-US" sz="2400" dirty="0">
                <a:ea typeface="+mn-lt"/>
                <a:cs typeface="+mn-lt"/>
              </a:rPr>
              <a:t>P</a:t>
            </a:r>
            <a:r>
              <a:rPr lang="en-US" sz="2400" b="1" dirty="0">
                <a:ea typeface="+mn-lt"/>
                <a:cs typeface="+mn-lt"/>
              </a:rPr>
              <a:t>er</a:t>
            </a:r>
            <a:r>
              <a:rPr lang="en-US" sz="2400" dirty="0">
                <a:ea typeface="+mn-lt"/>
                <a:cs typeface="+mn-lt"/>
              </a:rPr>
              <a:t>o </a:t>
            </a:r>
            <a:r>
              <a:rPr lang="en-US" sz="2400" dirty="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fruto</a:t>
            </a:r>
            <a:r>
              <a:rPr lang="en-US" sz="2400" dirty="0">
                <a:ea typeface="+mn-lt"/>
                <a:cs typeface="+mn-lt"/>
              </a:rPr>
              <a:t> del Espíritu es amor, </a:t>
            </a:r>
            <a:r>
              <a:rPr lang="en-US" sz="2400" dirty="0" err="1">
                <a:ea typeface="+mn-lt"/>
                <a:cs typeface="+mn-lt"/>
              </a:rPr>
              <a:t>gozo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paz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paciencia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bondad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benignidad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fe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mansedumbre</a:t>
            </a:r>
            <a:r>
              <a:rPr lang="en-US" sz="2400" dirty="0">
                <a:ea typeface="+mn-lt"/>
                <a:cs typeface="+mn-lt"/>
              </a:rPr>
              <a:t> y </a:t>
            </a:r>
            <a:r>
              <a:rPr lang="en-US" sz="2400" dirty="0" err="1">
                <a:ea typeface="+mn-lt"/>
                <a:cs typeface="+mn-lt"/>
              </a:rPr>
              <a:t>dominio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propio</a:t>
            </a:r>
            <a:r>
              <a:rPr lang="en-US" sz="2400" dirty="0">
                <a:ea typeface="+mn-lt"/>
                <a:cs typeface="+mn-lt"/>
              </a:rPr>
              <a:t>; contra tales </a:t>
            </a:r>
            <a:r>
              <a:rPr lang="en-US" sz="2400" dirty="0" err="1">
                <a:ea typeface="+mn-lt"/>
                <a:cs typeface="+mn-lt"/>
              </a:rPr>
              <a:t>cosas</a:t>
            </a:r>
            <a:r>
              <a:rPr lang="en-US" sz="2400" dirty="0">
                <a:ea typeface="+mn-lt"/>
                <a:cs typeface="+mn-lt"/>
              </a:rPr>
              <a:t> no hay ley.</a:t>
            </a:r>
          </a:p>
          <a:p>
            <a:r>
              <a:rPr lang="en-US" sz="2400" dirty="0">
                <a:highlight>
                  <a:srgbClr val="00FFFF"/>
                </a:highlight>
                <a:ea typeface="+mn-lt"/>
                <a:cs typeface="+mn-lt"/>
              </a:rPr>
              <a:t>24</a:t>
            </a:r>
            <a:r>
              <a:rPr lang="en-US" sz="2400" dirty="0">
                <a:ea typeface="+mn-lt"/>
                <a:cs typeface="+mn-lt"/>
              </a:rPr>
              <a:t>Aquellos que </a:t>
            </a:r>
            <a:r>
              <a:rPr lang="en-US" sz="2400" dirty="0" err="1">
                <a:ea typeface="+mn-lt"/>
                <a:cs typeface="+mn-lt"/>
              </a:rPr>
              <a:t>pertenecen</a:t>
            </a:r>
            <a:r>
              <a:rPr lang="en-US" sz="2400" dirty="0">
                <a:ea typeface="+mn-lt"/>
                <a:cs typeface="+mn-lt"/>
              </a:rPr>
              <a:t> a </a:t>
            </a:r>
            <a:r>
              <a:rPr lang="en-US" sz="2400" dirty="0" err="1">
                <a:ea typeface="+mn-lt"/>
                <a:cs typeface="+mn-lt"/>
              </a:rPr>
              <a:t>cristo</a:t>
            </a:r>
            <a:r>
              <a:rPr lang="en-US" sz="2400" dirty="0">
                <a:ea typeface="+mn-lt"/>
                <a:cs typeface="+mn-lt"/>
              </a:rPr>
              <a:t> Jesús </a:t>
            </a:r>
            <a:r>
              <a:rPr lang="en-US" sz="2400" dirty="0" err="1">
                <a:ea typeface="+mn-lt"/>
                <a:cs typeface="+mn-lt"/>
              </a:rPr>
              <a:t>han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cRucificado</a:t>
            </a:r>
            <a:r>
              <a:rPr lang="en-US" sz="2400" dirty="0">
                <a:ea typeface="+mn-lt"/>
                <a:cs typeface="+mn-lt"/>
              </a:rPr>
              <a:t> la carne con sus </a:t>
            </a:r>
            <a:r>
              <a:rPr lang="en-US" sz="2400" dirty="0" err="1">
                <a:ea typeface="+mn-lt"/>
                <a:cs typeface="+mn-lt"/>
              </a:rPr>
              <a:t>pasionesa</a:t>
            </a:r>
            <a:r>
              <a:rPr lang="en-US" sz="2400" dirty="0">
                <a:ea typeface="+mn-lt"/>
                <a:cs typeface="+mn-lt"/>
              </a:rPr>
              <a:t> y </a:t>
            </a:r>
            <a:r>
              <a:rPr lang="en-US" sz="2400" dirty="0" err="1">
                <a:ea typeface="+mn-lt"/>
                <a:cs typeface="+mn-lt"/>
              </a:rPr>
              <a:t>deseos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cs typeface="Arial"/>
            </a:endParaRPr>
          </a:p>
          <a:p>
            <a:r>
              <a:rPr lang="en-US" sz="1600" baseline="30000" dirty="0">
                <a:highlight>
                  <a:srgbClr val="00FFFF"/>
                </a:highlight>
                <a:ea typeface="+mn-lt"/>
                <a:cs typeface="+mn-lt"/>
              </a:rPr>
              <a:t>25</a:t>
            </a:r>
            <a:r>
              <a:rPr lang="en-US" sz="2400" dirty="0">
                <a:ea typeface="+mn-lt"/>
                <a:cs typeface="+mn-lt"/>
              </a:rPr>
              <a:t> Si </a:t>
            </a:r>
            <a:r>
              <a:rPr lang="en-US" sz="2400" dirty="0" err="1">
                <a:ea typeface="+mn-lt"/>
                <a:cs typeface="+mn-lt"/>
              </a:rPr>
              <a:t>vivimos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Espíritu, </a:t>
            </a:r>
            <a:r>
              <a:rPr lang="en-US" sz="2400" dirty="0" err="1">
                <a:ea typeface="+mn-lt"/>
                <a:cs typeface="+mn-lt"/>
              </a:rPr>
              <a:t>andemos</a:t>
            </a:r>
            <a:r>
              <a:rPr lang="en-US" sz="2400" dirty="0">
                <a:ea typeface="+mn-lt"/>
                <a:cs typeface="+mn-lt"/>
              </a:rPr>
              <a:t>" también </a:t>
            </a:r>
            <a:r>
              <a:rPr lang="en-US" sz="2400" dirty="0" err="1">
                <a:ea typeface="+mn-lt"/>
                <a:cs typeface="+mn-lt"/>
              </a:rPr>
              <a:t>por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elespíritu</a:t>
            </a:r>
            <a:r>
              <a:rPr lang="en-US" sz="2400" b="1" dirty="0">
                <a:ea typeface="+mn-lt"/>
                <a:cs typeface="+mn-lt"/>
              </a:rPr>
              <a:t>?</a:t>
            </a:r>
            <a:endParaRPr lang="en-US" sz="2400" b="1" dirty="0">
              <a:cs typeface="Arial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pPr algn="l"/>
            <a:r>
              <a:rPr lang="es-ES" sz="2400" b="1" i="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22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Mas el fruto del Espíritu es amor, gozo, paz, paciencia, benignidad, bondad, fe,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23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mansedumbre, templanza; contra tales cosas no hay ley. 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24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Pero los que son de Cristo han crucificado la carne con sus pasiones y deseos. 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system-ui"/>
              </a:rPr>
              <a:t>25</a:t>
            </a:r>
            <a:r>
              <a:rPr lang="es-ES" sz="2400" b="1" i="0" baseline="3000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system-ui"/>
              </a:rPr>
              <a:t>Si vivimos por el Espíritu, andemos también por el Espíritu. </a:t>
            </a:r>
            <a:endParaRPr lang="en-US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23EE-8BDC-AB46-DC89-9E189F6D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7229"/>
            <a:ext cx="78867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Publicacion</a:t>
            </a:r>
            <a:r>
              <a:rPr lang="en-US" dirty="0"/>
              <a:t> </a:t>
            </a:r>
            <a:r>
              <a:rPr lang="en-US" dirty="0" err="1"/>
              <a:t>Escrita</a:t>
            </a:r>
            <a:endParaRPr lang="en-US" dirty="0"/>
          </a:p>
        </p:txBody>
      </p:sp>
      <p:pic>
        <p:nvPicPr>
          <p:cNvPr id="6" name="Content Placeholder 5" descr="A person reading a book in a room&#10;&#10;Description automatically generated">
            <a:extLst>
              <a:ext uri="{FF2B5EF4-FFF2-40B4-BE49-F238E27FC236}">
                <a16:creationId xmlns:a16="http://schemas.microsoft.com/office/drawing/2014/main" id="{AFEB0735-D761-E1E1-B19A-7F85329F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3" t="41654" r="25025" b="363"/>
          <a:stretch/>
        </p:blipFill>
        <p:spPr>
          <a:xfrm>
            <a:off x="1319035" y="1932792"/>
            <a:ext cx="2286012" cy="2311533"/>
          </a:xfrm>
          <a:prstGeom prst="ellipse">
            <a:avLst/>
          </a:prstGeom>
          <a:ln w="76200" cap="rnd">
            <a:solidFill>
              <a:srgbClr val="83A83F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5" descr="Person sitting with smartphone">
            <a:extLst>
              <a:ext uri="{FF2B5EF4-FFF2-40B4-BE49-F238E27FC236}">
                <a16:creationId xmlns:a16="http://schemas.microsoft.com/office/drawing/2014/main" id="{FD7EA29B-D4A9-5AB1-24AC-EEA4F2A6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15113" r="24150" b="7345"/>
          <a:stretch/>
        </p:blipFill>
        <p:spPr>
          <a:xfrm>
            <a:off x="5370031" y="1932792"/>
            <a:ext cx="2286012" cy="2311533"/>
          </a:xfrm>
          <a:prstGeom prst="ellipse">
            <a:avLst/>
          </a:prstGeom>
          <a:ln w="76200" cap="rnd">
            <a:solidFill>
              <a:srgbClr val="FBA93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E415BD-9926-822A-0396-382141BE01D8}"/>
              </a:ext>
            </a:extLst>
          </p:cNvPr>
          <p:cNvSpPr txBox="1">
            <a:spLocks/>
          </p:cNvSpPr>
          <p:nvPr/>
        </p:nvSpPr>
        <p:spPr>
          <a:xfrm>
            <a:off x="889382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  <a:latin typeface="Arial"/>
                <a:cs typeface="Arial"/>
              </a:rPr>
              <a:t>Impreso</a:t>
            </a: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8A3490-E7B8-07B2-00A5-7084D7EEFA53}"/>
              </a:ext>
            </a:extLst>
          </p:cNvPr>
          <p:cNvSpPr txBox="1">
            <a:spLocks/>
          </p:cNvSpPr>
          <p:nvPr/>
        </p:nvSpPr>
        <p:spPr>
          <a:xfrm>
            <a:off x="4940378" y="4600356"/>
            <a:ext cx="3145319" cy="1085741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Digital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4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246C9-6606-4FB3-986C-A85DE631581B}"/>
              </a:ext>
            </a:extLst>
          </p:cNvPr>
          <p:cNvSpPr/>
          <p:nvPr/>
        </p:nvSpPr>
        <p:spPr>
          <a:xfrm>
            <a:off x="0" y="3415454"/>
            <a:ext cx="9144000" cy="1513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1B9975-CCC4-474E-991A-A08FD86C6E7A}"/>
              </a:ext>
            </a:extLst>
          </p:cNvPr>
          <p:cNvSpPr/>
          <p:nvPr/>
        </p:nvSpPr>
        <p:spPr>
          <a:xfrm rot="5400000">
            <a:off x="3754289" y="1534924"/>
            <a:ext cx="2235185" cy="3745734"/>
          </a:xfrm>
          <a:prstGeom prst="homePlate">
            <a:avLst>
              <a:gd name="adj" fmla="val 32616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sz="60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0D292-E0D6-49F5-8581-8EDCEF6F6D4C}"/>
              </a:ext>
            </a:extLst>
          </p:cNvPr>
          <p:cNvSpPr txBox="1"/>
          <p:nvPr/>
        </p:nvSpPr>
        <p:spPr>
          <a:xfrm>
            <a:off x="2999013" y="2664469"/>
            <a:ext cx="36115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err="1">
                <a:solidFill>
                  <a:srgbClr val="FFFFFF"/>
                </a:solidFill>
                <a:latin typeface="Arial" panose="020B0604020202020204"/>
                <a:cs typeface="Arial" panose="020B0604020202020204" pitchFamily="34" charset="0"/>
              </a:rPr>
              <a:t>Intentelo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1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BC74-A235-45E5-EC61-8B18AB27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28" y="335674"/>
            <a:ext cx="6599872" cy="742521"/>
          </a:xfrm>
        </p:spPr>
        <p:txBody>
          <a:bodyPr/>
          <a:lstStyle/>
          <a:p>
            <a:r>
              <a:rPr lang="en-US" sz="2400" dirty="0" err="1"/>
              <a:t>Detalles</a:t>
            </a:r>
            <a:r>
              <a:rPr lang="en-US" sz="2400" dirty="0"/>
              <a:t> del </a:t>
            </a:r>
            <a:r>
              <a:rPr lang="en-US" sz="2400" dirty="0" err="1"/>
              <a:t>Flujo</a:t>
            </a:r>
            <a:r>
              <a:rPr lang="en-US" sz="2400" dirty="0"/>
              <a:t> de </a:t>
            </a:r>
            <a:r>
              <a:rPr lang="en-US" sz="2400" dirty="0" err="1"/>
              <a:t>Trabajo</a:t>
            </a:r>
            <a:r>
              <a:rPr lang="en-US" sz="2400" dirty="0"/>
              <a:t> de </a:t>
            </a:r>
            <a:r>
              <a:rPr lang="en-US" sz="2400" dirty="0" err="1"/>
              <a:t>Impresion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83E9-B541-0CB8-3B0E-1E686957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993" y="657944"/>
            <a:ext cx="5567709" cy="4420015"/>
          </a:xfrm>
        </p:spPr>
        <p:txBody>
          <a:bodyPr anchor="t" anchorCtr="0"/>
          <a:lstStyle/>
          <a:p>
            <a:endParaRPr lang="es-ES" sz="1600" dirty="0">
              <a:solidFill>
                <a:schemeClr val="tx1"/>
              </a:solidFill>
            </a:endParaRPr>
          </a:p>
          <a:p>
            <a:r>
              <a:rPr lang="es-ES" sz="1800" dirty="0">
                <a:solidFill>
                  <a:schemeClr val="tx1"/>
                </a:solidFill>
              </a:rPr>
              <a:t>Suba archivos limpios al repositorio.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 Solicitud impresión a través de su contacto de (WA).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El equipo de WA convierte los repositorios a USFM y realiza una “limpieza” inicial.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 El equipo de WA revisa los problemas y envía los problemas no resueltos al socio de la iglesia.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El equipo de traducción revisa los problemas y sube las revisiones.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 El equipo de WA produce un PDF.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El socio de la iglesia revisa el PDF (se realizan correcciones si es necesario).  </a:t>
            </a:r>
          </a:p>
          <a:p>
            <a:r>
              <a:rPr lang="es-ES" sz="1800" dirty="0">
                <a:solidFill>
                  <a:schemeClr val="tx1"/>
                </a:solidFill>
              </a:rPr>
              <a:t> PDF aprobado. El PDF final se envía a la imprenta</a:t>
            </a:r>
            <a:r>
              <a:rPr lang="es-ES" sz="1600" dirty="0">
                <a:solidFill>
                  <a:schemeClr val="tx1"/>
                </a:solidFill>
              </a:rPr>
              <a:t>. 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647DB6-F75B-1E08-244F-FA0866D6E0D2}"/>
              </a:ext>
            </a:extLst>
          </p:cNvPr>
          <p:cNvSpPr txBox="1">
            <a:spLocks/>
          </p:cNvSpPr>
          <p:nvPr/>
        </p:nvSpPr>
        <p:spPr>
          <a:xfrm>
            <a:off x="2410998" y="1505497"/>
            <a:ext cx="5375704" cy="67317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B0574F-5BC8-6CA3-A39A-AD69ECAEF938}"/>
              </a:ext>
            </a:extLst>
          </p:cNvPr>
          <p:cNvSpPr txBox="1">
            <a:spLocks/>
          </p:cNvSpPr>
          <p:nvPr/>
        </p:nvSpPr>
        <p:spPr>
          <a:xfrm>
            <a:off x="2386663" y="2003486"/>
            <a:ext cx="4370673" cy="673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C27F5B-B20F-36DC-7DB5-F3308D7863C8}"/>
              </a:ext>
            </a:extLst>
          </p:cNvPr>
          <p:cNvSpPr txBox="1">
            <a:spLocks/>
          </p:cNvSpPr>
          <p:nvPr/>
        </p:nvSpPr>
        <p:spPr>
          <a:xfrm>
            <a:off x="2280617" y="2667180"/>
            <a:ext cx="5249627" cy="714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6F2310-274C-11E6-D183-B0CD3AF5D1CC}"/>
              </a:ext>
            </a:extLst>
          </p:cNvPr>
          <p:cNvSpPr txBox="1">
            <a:spLocks/>
          </p:cNvSpPr>
          <p:nvPr/>
        </p:nvSpPr>
        <p:spPr>
          <a:xfrm>
            <a:off x="3220899" y="3480128"/>
            <a:ext cx="3718527" cy="5789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989EB7-F8D2-840E-D603-244A4C29E960}"/>
              </a:ext>
            </a:extLst>
          </p:cNvPr>
          <p:cNvSpPr txBox="1">
            <a:spLocks/>
          </p:cNvSpPr>
          <p:nvPr/>
        </p:nvSpPr>
        <p:spPr>
          <a:xfrm>
            <a:off x="4157970" y="4228778"/>
            <a:ext cx="3006400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161A1F-493F-8405-6162-C1DC1F3F4799}"/>
              </a:ext>
            </a:extLst>
          </p:cNvPr>
          <p:cNvSpPr txBox="1">
            <a:spLocks/>
          </p:cNvSpPr>
          <p:nvPr/>
        </p:nvSpPr>
        <p:spPr>
          <a:xfrm>
            <a:off x="4218579" y="4692016"/>
            <a:ext cx="4865533" cy="455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2B27DC-7705-A15C-8BFE-EFE975F50BEA}"/>
              </a:ext>
            </a:extLst>
          </p:cNvPr>
          <p:cNvSpPr txBox="1">
            <a:spLocks/>
          </p:cNvSpPr>
          <p:nvPr/>
        </p:nvSpPr>
        <p:spPr>
          <a:xfrm>
            <a:off x="4946531" y="5378759"/>
            <a:ext cx="2450082" cy="12959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A6FAF6-E052-63C8-AE73-85E3F8593B20}"/>
              </a:ext>
            </a:extLst>
          </p:cNvPr>
          <p:cNvSpPr txBox="1">
            <a:spLocks/>
          </p:cNvSpPr>
          <p:nvPr/>
        </p:nvSpPr>
        <p:spPr>
          <a:xfrm>
            <a:off x="1819515" y="5833934"/>
            <a:ext cx="5503806" cy="54002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716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AR" sz="4000" b="1" err="1">
                <a:solidFill>
                  <a:srgbClr val="B95659"/>
                </a:solidFill>
                <a:latin typeface="Arial"/>
                <a:cs typeface="Arial"/>
              </a:rPr>
              <a:t>Minimo</a:t>
            </a:r>
            <a:r>
              <a:rPr lang="en-US" sz="4000" b="1">
                <a:solidFill>
                  <a:srgbClr val="B95659"/>
                </a:solidFill>
                <a:latin typeface="Arial"/>
                <a:cs typeface="Arial"/>
              </a:rPr>
              <a:t>: 4 Meses</a:t>
            </a:r>
          </a:p>
        </p:txBody>
      </p:sp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2A8C30C5-9352-30BA-7781-12D668D5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80" y="345021"/>
            <a:ext cx="1553033" cy="1553033"/>
          </a:xfrm>
          <a:prstGeom prst="rect">
            <a:avLst/>
          </a:prstGeom>
        </p:spPr>
      </p:pic>
      <p:pic>
        <p:nvPicPr>
          <p:cNvPr id="17" name="Graphic 16" descr="Storytelling outline">
            <a:extLst>
              <a:ext uri="{FF2B5EF4-FFF2-40B4-BE49-F238E27FC236}">
                <a16:creationId xmlns:a16="http://schemas.microsoft.com/office/drawing/2014/main" id="{53AC18D1-C6AF-0A12-8BB7-C4D0E698B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058" y="4740376"/>
            <a:ext cx="1850853" cy="1543021"/>
          </a:xfrm>
          <a:prstGeom prst="rect">
            <a:avLst/>
          </a:prstGeom>
        </p:spPr>
      </p:pic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98D0E53B-B919-A25E-32A7-A6F4429FD985}"/>
              </a:ext>
            </a:extLst>
          </p:cNvPr>
          <p:cNvSpPr/>
          <p:nvPr/>
        </p:nvSpPr>
        <p:spPr>
          <a:xfrm rot="11454461">
            <a:off x="7245409" y="2071158"/>
            <a:ext cx="759721" cy="1868709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CD5A11-70EF-E9BF-0402-84AB4BF920F8}"/>
              </a:ext>
            </a:extLst>
          </p:cNvPr>
          <p:cNvCxnSpPr>
            <a:cxnSpLocks/>
          </p:cNvCxnSpPr>
          <p:nvPr/>
        </p:nvCxnSpPr>
        <p:spPr>
          <a:xfrm>
            <a:off x="1523985" y="1069841"/>
            <a:ext cx="57916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A0FC7E-5C3B-005E-D73C-E9400003DBE0}"/>
              </a:ext>
            </a:extLst>
          </p:cNvPr>
          <p:cNvCxnSpPr>
            <a:cxnSpLocks/>
          </p:cNvCxnSpPr>
          <p:nvPr/>
        </p:nvCxnSpPr>
        <p:spPr>
          <a:xfrm>
            <a:off x="2069098" y="1054908"/>
            <a:ext cx="34050" cy="44569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B0DE39-A9E3-2111-E4F3-A6480E79F530}"/>
              </a:ext>
            </a:extLst>
          </p:cNvPr>
          <p:cNvCxnSpPr>
            <a:cxnSpLocks/>
          </p:cNvCxnSpPr>
          <p:nvPr/>
        </p:nvCxnSpPr>
        <p:spPr>
          <a:xfrm>
            <a:off x="2069098" y="5521023"/>
            <a:ext cx="5114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E13530B3-3E2F-A142-D77E-2DE2EACE7501}"/>
              </a:ext>
            </a:extLst>
          </p:cNvPr>
          <p:cNvSpPr/>
          <p:nvPr/>
        </p:nvSpPr>
        <p:spPr>
          <a:xfrm rot="21408391">
            <a:off x="1587153" y="2904413"/>
            <a:ext cx="655319" cy="1019455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8FE9DB07-ADB2-073E-B8FB-85C9ED3086E4}"/>
              </a:ext>
            </a:extLst>
          </p:cNvPr>
          <p:cNvSpPr/>
          <p:nvPr/>
        </p:nvSpPr>
        <p:spPr>
          <a:xfrm>
            <a:off x="1717552" y="2048056"/>
            <a:ext cx="532253" cy="854950"/>
          </a:xfrm>
          <a:prstGeom prst="curvedRightArrow">
            <a:avLst/>
          </a:prstGeom>
          <a:solidFill>
            <a:srgbClr val="83A83F"/>
          </a:solidFill>
          <a:ln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B0134-0BA8-F0A4-E013-C88DC5AA114A}"/>
              </a:ext>
            </a:extLst>
          </p:cNvPr>
          <p:cNvSpPr txBox="1"/>
          <p:nvPr/>
        </p:nvSpPr>
        <p:spPr>
          <a:xfrm>
            <a:off x="3182357" y="2493638"/>
            <a:ext cx="5777946" cy="2159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s-AR" sz="2800" b="1" dirty="0">
                <a:latin typeface="Arial"/>
                <a:ea typeface="Calibri"/>
                <a:cs typeface="Times New Roman"/>
              </a:rPr>
              <a:t>La </a:t>
            </a:r>
            <a:r>
              <a:rPr lang="es-AR" sz="2800" b="1" dirty="0" err="1">
                <a:latin typeface="Arial"/>
                <a:ea typeface="Calibri"/>
                <a:cs typeface="Times New Roman"/>
              </a:rPr>
              <a:t>revision</a:t>
            </a:r>
            <a:r>
              <a:rPr lang="es-AR" sz="2800" b="1" dirty="0">
                <a:latin typeface="Arial"/>
                <a:ea typeface="Calibri"/>
                <a:cs typeface="Times New Roman"/>
              </a:rPr>
              <a:t> encuentra mayormente errores de tipeos.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s-AR" sz="2800" b="1" dirty="0">
                <a:latin typeface="Arial"/>
                <a:ea typeface="Calibri"/>
                <a:cs typeface="Times New Roman"/>
              </a:rPr>
              <a:t>Estos  errores </a:t>
            </a:r>
            <a:r>
              <a:rPr lang="es-AR" sz="2800" b="1" dirty="0" err="1">
                <a:latin typeface="Arial"/>
                <a:ea typeface="Calibri"/>
                <a:cs typeface="Times New Roman"/>
              </a:rPr>
              <a:t>podrian</a:t>
            </a:r>
            <a:r>
              <a:rPr lang="es-AR" sz="2800" b="1" dirty="0">
                <a:latin typeface="Arial"/>
                <a:ea typeface="Calibri"/>
                <a:cs typeface="Times New Roman"/>
              </a:rPr>
              <a:t> afectar el significado.</a:t>
            </a:r>
            <a:endParaRPr lang="en-US" dirty="0"/>
          </a:p>
        </p:txBody>
      </p:sp>
      <p:pic>
        <p:nvPicPr>
          <p:cNvPr id="3" name="Picture 2" descr="Person using laptop">
            <a:extLst>
              <a:ext uri="{FF2B5EF4-FFF2-40B4-BE49-F238E27FC236}">
                <a16:creationId xmlns:a16="http://schemas.microsoft.com/office/drawing/2014/main" id="{72B62057-EFF0-4BE1-B284-87EB5A339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1" t="27058" r="2882" b="18130"/>
          <a:stretch/>
        </p:blipFill>
        <p:spPr>
          <a:xfrm>
            <a:off x="301762" y="2664021"/>
            <a:ext cx="2770908" cy="170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29B82-F43E-78A7-DB7B-F6A609AA862D}"/>
              </a:ext>
            </a:extLst>
          </p:cNvPr>
          <p:cNvSpPr txBox="1"/>
          <p:nvPr/>
        </p:nvSpPr>
        <p:spPr>
          <a:xfrm>
            <a:off x="389288" y="480963"/>
            <a:ext cx="8113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Revision: </a:t>
            </a:r>
          </a:p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 Ultimo Paso antes de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Subirlo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433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chemeClr val="tx1"/>
                </a:solidFill>
              </a:rPr>
              <a:t>Llamame Pat.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6012C-4755-06EF-9D51-E4D70F77A220}"/>
              </a:ext>
            </a:extLst>
          </p:cNvPr>
          <p:cNvSpPr txBox="1"/>
          <p:nvPr/>
        </p:nvSpPr>
        <p:spPr>
          <a:xfrm>
            <a:off x="1174750" y="625296"/>
            <a:ext cx="6794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Como la 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Puntuacion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Cambia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Significado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166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47326"/>
            <a:ext cx="7886700" cy="314595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</a:rPr>
              <a:t>Llamame Pat.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</a:rPr>
              <a:t>Llamame, Pat.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16BD1-035F-4EAC-85AE-C069A1FA8008}"/>
              </a:ext>
            </a:extLst>
          </p:cNvPr>
          <p:cNvSpPr txBox="1"/>
          <p:nvPr/>
        </p:nvSpPr>
        <p:spPr>
          <a:xfrm>
            <a:off x="1120775" y="693000"/>
            <a:ext cx="6902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Como la 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Puntuacion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Cambia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Significado</a:t>
            </a:r>
            <a:endParaRPr lang="en-US" sz="36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615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87443"/>
            <a:ext cx="7886700" cy="82519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1"/>
                </a:solidFill>
              </a:rPr>
              <a:t>Lo </a:t>
            </a:r>
            <a:r>
              <a:rPr lang="en-US" sz="4400" b="1" dirty="0" err="1">
                <a:solidFill>
                  <a:schemeClr val="tx1"/>
                </a:solidFill>
              </a:rPr>
              <a:t>siento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te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amo</a:t>
            </a:r>
            <a:r>
              <a:rPr lang="en-US" sz="4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828E6-148E-7881-853A-FDEB0D30D847}"/>
              </a:ext>
            </a:extLst>
          </p:cNvPr>
          <p:cNvSpPr txBox="1"/>
          <p:nvPr/>
        </p:nvSpPr>
        <p:spPr>
          <a:xfrm>
            <a:off x="1146175" y="693000"/>
            <a:ext cx="68516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Como la 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Puntuacion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Cambia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Significado</a:t>
            </a:r>
            <a:endParaRPr lang="en-US" sz="36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24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3915-E573-A372-97B3-D9870250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67653"/>
          </a:xfrm>
        </p:spPr>
        <p:txBody>
          <a:bodyPr/>
          <a:lstStyle/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</a:rPr>
              <a:t>Lo </a:t>
            </a:r>
            <a:r>
              <a:rPr lang="en-US" sz="4000" b="1" dirty="0" err="1">
                <a:solidFill>
                  <a:schemeClr val="tx1"/>
                </a:solidFill>
              </a:rPr>
              <a:t>siento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te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amo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</a:rPr>
              <a:t>Lo </a:t>
            </a:r>
            <a:r>
              <a:rPr lang="en-US" sz="4000" b="1" dirty="0" err="1">
                <a:solidFill>
                  <a:schemeClr val="tx1"/>
                </a:solidFill>
              </a:rPr>
              <a:t>siento</a:t>
            </a:r>
            <a:r>
              <a:rPr lang="en-US" sz="4000" b="1" dirty="0">
                <a:solidFill>
                  <a:schemeClr val="tx1"/>
                </a:solidFill>
              </a:rPr>
              <a:t>. </a:t>
            </a:r>
            <a:r>
              <a:rPr lang="en-US" sz="4000" b="1" dirty="0" err="1">
                <a:solidFill>
                  <a:schemeClr val="tx1"/>
                </a:solidFill>
              </a:rPr>
              <a:t>Te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amo</a:t>
            </a:r>
            <a:r>
              <a:rPr lang="en-US" sz="4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0367E-2B93-68A8-A921-A8DEF98E407A}"/>
              </a:ext>
            </a:extLst>
          </p:cNvPr>
          <p:cNvSpPr txBox="1"/>
          <p:nvPr/>
        </p:nvSpPr>
        <p:spPr>
          <a:xfrm>
            <a:off x="1158875" y="642200"/>
            <a:ext cx="6826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Como la 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Puntuacion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Cambia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Significado</a:t>
            </a:r>
            <a:endParaRPr lang="en-US" sz="3600" dirty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629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eading a book&#10;&#10;Description automatically generated">
            <a:extLst>
              <a:ext uri="{FF2B5EF4-FFF2-40B4-BE49-F238E27FC236}">
                <a16:creationId xmlns:a16="http://schemas.microsoft.com/office/drawing/2014/main" id="{28580129-E33E-12AE-79B8-CE13CF9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74" r="43182" b="3383"/>
          <a:stretch/>
        </p:blipFill>
        <p:spPr>
          <a:xfrm>
            <a:off x="628650" y="2811075"/>
            <a:ext cx="3306548" cy="24941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88F8-299F-86AA-82B6-FD1DDB478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979" y="3178548"/>
            <a:ext cx="4847721" cy="157607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tipeo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formato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correctos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son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evidencia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traduccion</a:t>
            </a:r>
            <a:r>
              <a:rPr lang="en-US" sz="2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calidad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B9FBF-4068-0D2A-2B1B-D469544BD6DA}"/>
              </a:ext>
            </a:extLst>
          </p:cNvPr>
          <p:cNvSpPr txBox="1"/>
          <p:nvPr/>
        </p:nvSpPr>
        <p:spPr>
          <a:xfrm>
            <a:off x="534857" y="566000"/>
            <a:ext cx="8074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Revision y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Aceptacion</a:t>
            </a:r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 la </a:t>
            </a:r>
            <a:r>
              <a:rPr lang="en-US" sz="3600" b="1" dirty="0" err="1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Comunidad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296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1F634926FA043ACFB26755753006F" ma:contentTypeVersion="20" ma:contentTypeDescription="Crée un document." ma:contentTypeScope="" ma:versionID="f2ed5a1991e837c0d2ca53b2a6841064">
  <xsd:schema xmlns:xsd="http://www.w3.org/2001/XMLSchema" xmlns:xs="http://www.w3.org/2001/XMLSchema" xmlns:p="http://schemas.microsoft.com/office/2006/metadata/properties" xmlns:ns1="http://schemas.microsoft.com/sharepoint/v3" xmlns:ns2="038937e4-20c5-4a73-b245-175c4ead9603" xmlns:ns3="9ede4979-7183-4f81-a394-71c40c9222c4" targetNamespace="http://schemas.microsoft.com/office/2006/metadata/properties" ma:root="true" ma:fieldsID="e13a80fbed6397552902e3c9b396cc9a" ns1:_="" ns2:_="" ns3:_="">
    <xsd:import namespace="http://schemas.microsoft.com/sharepoint/v3"/>
    <xsd:import namespace="038937e4-20c5-4a73-b245-175c4ead9603"/>
    <xsd:import namespace="9ede4979-7183-4f81-a394-71c40c9222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937e4-20c5-4a73-b245-175c4ead9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1ea59994-8317-4aa6-899c-04dff19597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e4979-7183-4f81-a394-71c40c9222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a3a93ad-9e1c-4ee1-bbf7-4ca5dc6051e9}" ma:internalName="TaxCatchAll" ma:showField="CatchAllData" ma:web="9ede4979-7183-4f81-a394-71c40c9222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38937e4-20c5-4a73-b245-175c4ead9603">
      <Terms xmlns="http://schemas.microsoft.com/office/infopath/2007/PartnerControls"/>
    </lcf76f155ced4ddcb4097134ff3c332f>
    <TaxCatchAll xmlns="9ede4979-7183-4f81-a394-71c40c9222c4" xsi:nil="true"/>
  </documentManagement>
</p:properties>
</file>

<file path=customXml/itemProps1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8B4731-6423-493A-831E-0BACF86470FA}"/>
</file>

<file path=customXml/itemProps3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38937e4-20c5-4a73-b245-175c4ead9603"/>
    <ds:schemaRef ds:uri="9ede4979-7183-4f81-a394-71c40c9222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3932</TotalTime>
  <Words>1617</Words>
  <Application>Microsoft Office PowerPoint</Application>
  <PresentationFormat>Apresentação na tela (4:3)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Atkinson Hyperlegible</vt:lpstr>
      <vt:lpstr>Calibri</vt:lpstr>
      <vt:lpstr>system-ui</vt:lpstr>
      <vt:lpstr>Times New Roman</vt:lpstr>
      <vt:lpstr>Office Theme</vt:lpstr>
      <vt:lpstr>Apresentação do PowerPoint</vt:lpstr>
      <vt:lpstr> Publicacion Escrita</vt:lpstr>
      <vt:lpstr>Detalles del Flujo de Trabajo de Impresion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Eline Menezes</cp:lastModifiedBy>
  <cp:revision>284</cp:revision>
  <dcterms:created xsi:type="dcterms:W3CDTF">2019-03-18T18:21:25Z</dcterms:created>
  <dcterms:modified xsi:type="dcterms:W3CDTF">2025-03-23T01:59:48Z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0x0101003391F634926FA043ACFB26755753006F</vt:lpwstr>
  </property>
  <property fmtid="{D5CDD505-2E9C-101B-9397-08002B2CF9AE}" pid="3" name="MediaServiceImageTags">
    <vt:lpwstr/>
  </property>
</Properties>
</file>